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670550" cx="10080625"/>
  <p:notesSz cx="7559675" cy="10691800"/>
  <p:embeddedFontLst>
    <p:embeddedFont>
      <p:font typeface="Noto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0">
          <p15:clr>
            <a:srgbClr val="747775"/>
          </p15:clr>
        </p15:guide>
        <p15:guide id="2" orient="horz" pos="28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 orient="horz"/>
        <p:guide pos="2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o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otoSans-italic.fntdata"/><Relationship Id="rId30" Type="http://schemas.openxmlformats.org/officeDocument/2006/relationships/font" Target="fonts/Noto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oto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9b1b8be24_0_38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9b1b8be24_0_38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a55f601da_1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fa55f601da_1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a55f601da_1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fa55f601da_1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9b1b8be24_0_39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9b1b8be24_0_39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a55f601da_1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a55f601da_1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a07867f26_6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a07867f26_6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a55f601da_1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a55f601da_1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a07867f26_5_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a07867f26_5_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a55f601da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a55f601da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a07867f26_5_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a07867f26_5_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a07867f26_5_2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0a07867f26_5_2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a07867f26_5_5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a07867f26_5_5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a07867f26_5_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a07867f26_5_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a07867f26_5_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a07867f26_5_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9b1b8be24_0_3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9b1b8be24_0_3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a07867f26_3_23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a07867f26_3_23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9b1b8be24_0_3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9b1b8be24_0_3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a07867f26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a07867f26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9b1b8be24_0_37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9b1b8be24_0_37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9b1b8be24_0_38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9b1b8be24_0_38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504000" y="1326600"/>
            <a:ext cx="90717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504000" y="3044160"/>
            <a:ext cx="90717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50400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515268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504000" y="304416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5152680" y="304416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504000" y="132660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571200" y="132660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638040" y="132660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504000" y="304416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571200" y="304416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638040" y="304416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504000" y="1326600"/>
            <a:ext cx="4426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5152680" y="1326600"/>
            <a:ext cx="4426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504000" y="226080"/>
            <a:ext cx="907170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50400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5152680" y="1326600"/>
            <a:ext cx="4426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504000" y="304416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504000" y="1326600"/>
            <a:ext cx="4426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515268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5152680" y="304416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50400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515268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504000" y="3044160"/>
            <a:ext cx="90717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57200" y="186480"/>
            <a:ext cx="907164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latin typeface="Noto Sans"/>
                <a:ea typeface="Noto Sans"/>
                <a:cs typeface="Noto Sans"/>
                <a:sym typeface="Noto Sans"/>
              </a:rPr>
              <a:t>C</a:t>
            </a:r>
            <a:r>
              <a:rPr b="1" i="0" lang="en-US" sz="2800" u="none" cap="none" strike="noStrike"/>
              <a:t>ertificate in Junior Python Data Analyst:</a:t>
            </a:r>
            <a:br>
              <a:rPr i="0" lang="en-US" sz="1800" u="none" cap="none" strike="noStrike"/>
            </a:br>
            <a:r>
              <a:rPr b="1" i="0" lang="en-US" sz="2800" u="none" cap="none" strike="noStrike"/>
              <a:t>							 Presentation</a:t>
            </a:r>
            <a:endParaRPr sz="2800" strike="noStrike"/>
          </a:p>
        </p:txBody>
      </p:sp>
      <p:sp>
        <p:nvSpPr>
          <p:cNvPr id="61" name="Google Shape;61;p14"/>
          <p:cNvSpPr txBox="1"/>
          <p:nvPr/>
        </p:nvSpPr>
        <p:spPr>
          <a:xfrm>
            <a:off x="457200" y="1676160"/>
            <a:ext cx="9144000" cy="3048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trike="noStrike"/>
              <a:t>Group member : </a:t>
            </a:r>
            <a:endParaRPr sz="4400" strike="noStrike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trike="noStrike"/>
              <a:t>L</a:t>
            </a:r>
            <a:r>
              <a:rPr lang="en-US" sz="4400"/>
              <a:t>AM</a:t>
            </a:r>
            <a:r>
              <a:rPr lang="en-US" sz="4400" strike="noStrike"/>
              <a:t> Yin Y</a:t>
            </a:r>
            <a:r>
              <a:rPr lang="en-US" sz="4400"/>
              <a:t>ung, Alice (02)</a:t>
            </a:r>
            <a:endParaRPr sz="4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CHEUNG Chung Yin, Jacky(13)</a:t>
            </a:r>
            <a:endParaRPr sz="4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CHOI Koon Chee, Christina (17)</a:t>
            </a:r>
            <a:br>
              <a:rPr lang="en-US" sz="1800"/>
            </a:br>
            <a:r>
              <a:rPr lang="en-US" sz="4400"/>
              <a:t>NG Chun Wa, Jackie (19)</a:t>
            </a:r>
            <a:endParaRPr sz="4400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51" y="366500"/>
            <a:ext cx="6327475" cy="37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4294967295" type="body"/>
          </p:nvPr>
        </p:nvSpPr>
        <p:spPr>
          <a:xfrm>
            <a:off x="6502225" y="2382175"/>
            <a:ext cx="3578400" cy="32883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Breadcrumb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Hidden fields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 form to select the product, including hidden fields to pass additional information (studio name, district, address, date, time slot, and number of guests)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strike="noStrike"/>
              <a:t>Shop 2 -</a:t>
            </a:r>
            <a:r>
              <a:rPr lang="en-US" sz="2600"/>
              <a:t> </a:t>
            </a:r>
            <a:r>
              <a:rPr lang="en-US" sz="2600" strike="noStrike"/>
              <a:t>baking lessons</a:t>
            </a:r>
            <a:endParaRPr sz="2600" strike="noStrike"/>
          </a:p>
        </p:txBody>
      </p:sp>
      <p:sp>
        <p:nvSpPr>
          <p:cNvPr id="134" name="Google Shape;134;p24"/>
          <p:cNvSpPr txBox="1"/>
          <p:nvPr/>
        </p:nvSpPr>
        <p:spPr>
          <a:xfrm>
            <a:off x="504000" y="1326600"/>
            <a:ext cx="9071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251" lvl="0" marL="431999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Char char="●"/>
            </a:pPr>
            <a:r>
              <a:rPr lang="en-US" sz="2160" strike="noStrike"/>
              <a:t>3 courses</a:t>
            </a:r>
            <a:endParaRPr sz="2160" strike="noStrike"/>
          </a:p>
          <a:p>
            <a:pPr indent="-289392" lvl="1" marL="864000" marR="0" rtl="0" algn="l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55"/>
              <a:buChar char="−"/>
            </a:pPr>
            <a:r>
              <a:rPr i="0" lang="en-US" sz="1940" u="none" cap="none" strike="noStrike"/>
              <a:t>Japanese Sweets</a:t>
            </a:r>
            <a:endParaRPr i="0" sz="1940" u="none" cap="none" strike="noStrike"/>
          </a:p>
          <a:p>
            <a:pPr indent="-289392" lvl="1" marL="864000" marR="0" rtl="0" algn="l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55"/>
              <a:buChar char="−"/>
            </a:pPr>
            <a:r>
              <a:rPr i="0" lang="en-US" sz="1940" u="none" cap="none" strike="noStrike"/>
              <a:t>Easy Berry Cobbler</a:t>
            </a:r>
            <a:endParaRPr i="0" sz="1940" u="none" cap="none" strike="noStrike"/>
          </a:p>
          <a:p>
            <a:pPr indent="-289392" lvl="1" marL="864000" marR="0" rtl="0" algn="l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555"/>
              <a:buChar char="−"/>
            </a:pPr>
            <a:r>
              <a:rPr i="0" lang="en-US" sz="1940" u="none" cap="none" strike="noStrike"/>
              <a:t>Jumbo Ice Cream Sandwich Cookie</a:t>
            </a:r>
            <a:endParaRPr i="0" sz="1940" u="none" cap="none" strike="noStrike"/>
          </a:p>
          <a:p>
            <a:pPr indent="-313839" lvl="1" marL="864000" marR="0" rtl="0" algn="l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SzPts val="1940"/>
              <a:buChar char="−"/>
            </a:pPr>
            <a:r>
              <a:t/>
            </a:r>
            <a:endParaRPr sz="1940"/>
          </a:p>
          <a:p>
            <a:pPr indent="-30429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2"/>
              <a:buChar char="●"/>
            </a:pPr>
            <a:r>
              <a:rPr lang="en-US" sz="2160">
                <a:solidFill>
                  <a:schemeClr val="dk1"/>
                </a:solidFill>
              </a:rPr>
              <a:t>3 instructors </a:t>
            </a:r>
            <a:endParaRPr sz="2160">
              <a:solidFill>
                <a:schemeClr val="dk1"/>
              </a:solidFill>
            </a:endParaRPr>
          </a:p>
          <a:p>
            <a:pPr indent="-327342" lvl="1" marL="914400" rtl="0" algn="l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555"/>
              <a:buChar char="−"/>
            </a:pPr>
            <a:r>
              <a:rPr lang="en-US" sz="1940">
                <a:solidFill>
                  <a:schemeClr val="dk1"/>
                </a:solidFill>
              </a:rPr>
              <a:t>Chef John</a:t>
            </a:r>
            <a:endParaRPr sz="1940">
              <a:solidFill>
                <a:schemeClr val="dk1"/>
              </a:solidFill>
            </a:endParaRPr>
          </a:p>
          <a:p>
            <a:pPr indent="-327342" lvl="1" marL="914400" rtl="0" algn="l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555"/>
              <a:buChar char="−"/>
            </a:pPr>
            <a:r>
              <a:rPr lang="en-US" sz="1940">
                <a:solidFill>
                  <a:schemeClr val="dk1"/>
                </a:solidFill>
              </a:rPr>
              <a:t>Chef Baron</a:t>
            </a:r>
            <a:endParaRPr sz="2140">
              <a:solidFill>
                <a:schemeClr val="dk1"/>
              </a:solidFill>
            </a:endParaRPr>
          </a:p>
          <a:p>
            <a:pPr indent="-327342" lvl="1" marL="914400" rtl="0" algn="l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555"/>
              <a:buChar char="−"/>
            </a:pPr>
            <a:r>
              <a:rPr lang="en-US" sz="1940">
                <a:solidFill>
                  <a:schemeClr val="dk1"/>
                </a:solidFill>
              </a:rPr>
              <a:t>Chef Julia</a:t>
            </a:r>
            <a:endParaRPr sz="194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1134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150" y="226075"/>
            <a:ext cx="5693075" cy="505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Course Session Selection</a:t>
            </a:r>
            <a:endParaRPr sz="3600" strike="noStrike"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25" y="1051800"/>
            <a:ext cx="7925649" cy="44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504000" y="0"/>
            <a:ext cx="9071700" cy="63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Shop 4 - Store</a:t>
            </a:r>
            <a:r>
              <a:rPr lang="en-US" sz="3300"/>
              <a:t> </a:t>
            </a:r>
            <a:endParaRPr sz="330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725" y="571500"/>
            <a:ext cx="4920886" cy="25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375" y="3163575"/>
            <a:ext cx="4874274" cy="250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504000" y="226058"/>
            <a:ext cx="9071700" cy="417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Demo</a:t>
            </a:r>
            <a:endParaRPr sz="4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63175" y="140275"/>
            <a:ext cx="89280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Ready </a:t>
            </a:r>
            <a:r>
              <a:rPr lang="en-US" sz="3800"/>
              <a:t>Available</a:t>
            </a:r>
            <a:r>
              <a:rPr lang="en-US" sz="3800"/>
              <a:t> vs New build</a:t>
            </a:r>
            <a:endParaRPr sz="3800"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Q</a:t>
            </a:r>
            <a:r>
              <a:rPr lang="en-US" sz="2800"/>
              <a:t>uick delivery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Proven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Workable model prebuilt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Choice for better solution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Need to understand the original design and coding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Affect user requirement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Need to built additional data items and logic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Project Approach	</a:t>
            </a:r>
            <a:endParaRPr sz="3000"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User Requirement.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Developer Knowledge on business practice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The model, workflow and functions provided by the base system</a:t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Challenges</a:t>
            </a:r>
            <a:endParaRPr sz="4400"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Different types of talent within the group 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Not familiar with HTML (input form and passing parameter , CSS, Python (e.g. variable scope)</a:t>
            </a:r>
            <a:endParaRPr sz="28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R&amp;D on django advance feature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750" y="76200"/>
            <a:ext cx="8108303" cy="55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41445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Shopping Cart</a:t>
            </a:r>
            <a:endParaRPr sz="4000"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100" y="226075"/>
            <a:ext cx="5600875" cy="25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75" y="2740775"/>
            <a:ext cx="625725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25" y="4731500"/>
            <a:ext cx="9424426" cy="5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504488" y="2008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trike="noStrike"/>
              <a:t>Business idea</a:t>
            </a:r>
            <a:endParaRPr sz="4400" strike="noStrike"/>
          </a:p>
        </p:txBody>
      </p:sp>
      <p:sp>
        <p:nvSpPr>
          <p:cNvPr id="67" name="Google Shape;67;p15"/>
          <p:cNvSpPr txBox="1"/>
          <p:nvPr/>
        </p:nvSpPr>
        <p:spPr>
          <a:xfrm>
            <a:off x="400775" y="1326600"/>
            <a:ext cx="91749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</a:pPr>
            <a:r>
              <a:rPr lang="en-US" sz="3200" strike="noStrike"/>
              <a:t>We aim to expand businesses for a existing bakery shop through internet</a:t>
            </a:r>
            <a:endParaRPr sz="3200" strike="noStrike"/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</a:pPr>
            <a:r>
              <a:rPr lang="en-US" sz="3200" strike="noStrike"/>
              <a:t>Customers will be able to register baking classes/ </a:t>
            </a:r>
            <a:r>
              <a:rPr lang="en-US" sz="3200"/>
              <a:t>self-service baking </a:t>
            </a:r>
            <a:r>
              <a:rPr lang="en-US" sz="3200" strike="noStrike"/>
              <a:t>studios</a:t>
            </a:r>
            <a:r>
              <a:rPr lang="en-US" sz="3200"/>
              <a:t>, </a:t>
            </a:r>
            <a:r>
              <a:rPr lang="en-US" sz="3200" strike="noStrike"/>
              <a:t>order cakes</a:t>
            </a:r>
            <a:r>
              <a:rPr lang="en-US" sz="3200"/>
              <a:t>, and order </a:t>
            </a:r>
            <a:r>
              <a:rPr lang="en-US" sz="3200"/>
              <a:t>baking tools </a:t>
            </a:r>
            <a:r>
              <a:rPr lang="en-US" sz="3200" strike="noStrike"/>
              <a:t>online</a:t>
            </a:r>
            <a:endParaRPr sz="3200" strike="no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Send email with Order Attachment (using wesaprint) </a:t>
            </a:r>
            <a:endParaRPr sz="3000"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75" y="1091700"/>
            <a:ext cx="4226125" cy="27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825" y="1091705"/>
            <a:ext cx="4450694" cy="419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Payment Integration (brain tree)</a:t>
            </a:r>
            <a:endParaRPr sz="2800"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00" y="1049250"/>
            <a:ext cx="3880499" cy="18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451" y="17156"/>
            <a:ext cx="3880500" cy="368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800" y="3206150"/>
            <a:ext cx="5265875" cy="21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4501" y="3815200"/>
            <a:ext cx="3610424" cy="17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000" y="826025"/>
            <a:ext cx="2564817" cy="5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24" y="187250"/>
            <a:ext cx="5068386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738" y="187250"/>
            <a:ext cx="3403251" cy="5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425" y="1259800"/>
            <a:ext cx="3874650" cy="18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0525" y="1464803"/>
            <a:ext cx="4525500" cy="121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0700" y="4172800"/>
            <a:ext cx="6440926" cy="133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8825" y="3250801"/>
            <a:ext cx="6440925" cy="7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/>
        </p:nvSpPr>
        <p:spPr>
          <a:xfrm>
            <a:off x="576720" y="2482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trike="noStrike"/>
              <a:t>THANK YOU</a:t>
            </a:r>
            <a:endParaRPr sz="4400" strike="noStrike"/>
          </a:p>
        </p:txBody>
      </p:sp>
      <p:grpSp>
        <p:nvGrpSpPr>
          <p:cNvPr id="217" name="Google Shape;217;p36"/>
          <p:cNvGrpSpPr/>
          <p:nvPr/>
        </p:nvGrpSpPr>
        <p:grpSpPr>
          <a:xfrm>
            <a:off x="4745520" y="286560"/>
            <a:ext cx="659880" cy="80640"/>
            <a:chOff x="4745520" y="286560"/>
            <a:chExt cx="659880" cy="80640"/>
          </a:xfrm>
        </p:grpSpPr>
        <p:sp>
          <p:nvSpPr>
            <p:cNvPr id="218" name="Google Shape;218;p36"/>
            <p:cNvSpPr/>
            <p:nvPr/>
          </p:nvSpPr>
          <p:spPr>
            <a:xfrm>
              <a:off x="5132880" y="286560"/>
              <a:ext cx="81000" cy="80640"/>
            </a:xfrm>
            <a:custGeom>
              <a:rect b="b" l="l" r="r" t="t"/>
              <a:pathLst>
                <a:path extrusionOk="0" h="224" w="225">
                  <a:moveTo>
                    <a:pt x="224" y="111"/>
                  </a:moveTo>
                  <a:cubicBezTo>
                    <a:pt x="224" y="131"/>
                    <a:pt x="218" y="150"/>
                    <a:pt x="209" y="167"/>
                  </a:cubicBezTo>
                  <a:cubicBezTo>
                    <a:pt x="199" y="184"/>
                    <a:pt x="185" y="198"/>
                    <a:pt x="168" y="208"/>
                  </a:cubicBezTo>
                  <a:cubicBezTo>
                    <a:pt x="151" y="217"/>
                    <a:pt x="131" y="223"/>
                    <a:pt x="112" y="223"/>
                  </a:cubicBezTo>
                  <a:cubicBezTo>
                    <a:pt x="92" y="223"/>
                    <a:pt x="73" y="217"/>
                    <a:pt x="56" y="208"/>
                  </a:cubicBezTo>
                  <a:cubicBezTo>
                    <a:pt x="39" y="198"/>
                    <a:pt x="25" y="184"/>
                    <a:pt x="15" y="167"/>
                  </a:cubicBezTo>
                  <a:cubicBezTo>
                    <a:pt x="5" y="150"/>
                    <a:pt x="0" y="131"/>
                    <a:pt x="0" y="111"/>
                  </a:cubicBezTo>
                  <a:cubicBezTo>
                    <a:pt x="0" y="92"/>
                    <a:pt x="6" y="73"/>
                    <a:pt x="15" y="56"/>
                  </a:cubicBezTo>
                  <a:cubicBezTo>
                    <a:pt x="25" y="38"/>
                    <a:pt x="39" y="25"/>
                    <a:pt x="56" y="15"/>
                  </a:cubicBezTo>
                  <a:cubicBezTo>
                    <a:pt x="73" y="5"/>
                    <a:pt x="93" y="0"/>
                    <a:pt x="112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5"/>
                    <a:pt x="200" y="38"/>
                    <a:pt x="209" y="56"/>
                  </a:cubicBezTo>
                  <a:cubicBezTo>
                    <a:pt x="219" y="73"/>
                    <a:pt x="224" y="92"/>
                    <a:pt x="224" y="111"/>
                  </a:cubicBezTo>
                </a:path>
              </a:pathLst>
            </a:custGeom>
            <a:solidFill>
              <a:srgbClr val="E54B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5324400" y="286560"/>
              <a:ext cx="81000" cy="80640"/>
            </a:xfrm>
            <a:custGeom>
              <a:rect b="b" l="l" r="r" t="t"/>
              <a:pathLst>
                <a:path extrusionOk="0" h="224" w="225">
                  <a:moveTo>
                    <a:pt x="224" y="111"/>
                  </a:moveTo>
                  <a:cubicBezTo>
                    <a:pt x="224" y="131"/>
                    <a:pt x="219" y="150"/>
                    <a:pt x="209" y="167"/>
                  </a:cubicBezTo>
                  <a:cubicBezTo>
                    <a:pt x="199" y="184"/>
                    <a:pt x="185" y="198"/>
                    <a:pt x="168" y="208"/>
                  </a:cubicBezTo>
                  <a:cubicBezTo>
                    <a:pt x="151" y="217"/>
                    <a:pt x="132" y="223"/>
                    <a:pt x="112" y="223"/>
                  </a:cubicBezTo>
                  <a:cubicBezTo>
                    <a:pt x="92" y="223"/>
                    <a:pt x="73" y="217"/>
                    <a:pt x="56" y="208"/>
                  </a:cubicBezTo>
                  <a:cubicBezTo>
                    <a:pt x="39" y="198"/>
                    <a:pt x="25" y="184"/>
                    <a:pt x="15" y="167"/>
                  </a:cubicBezTo>
                  <a:cubicBezTo>
                    <a:pt x="5" y="150"/>
                    <a:pt x="0" y="131"/>
                    <a:pt x="0" y="111"/>
                  </a:cubicBezTo>
                  <a:cubicBezTo>
                    <a:pt x="0" y="92"/>
                    <a:pt x="5" y="73"/>
                    <a:pt x="15" y="56"/>
                  </a:cubicBezTo>
                  <a:cubicBezTo>
                    <a:pt x="25" y="38"/>
                    <a:pt x="39" y="25"/>
                    <a:pt x="56" y="15"/>
                  </a:cubicBezTo>
                  <a:cubicBezTo>
                    <a:pt x="73" y="5"/>
                    <a:pt x="92" y="0"/>
                    <a:pt x="112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5"/>
                    <a:pt x="199" y="38"/>
                    <a:pt x="209" y="56"/>
                  </a:cubicBezTo>
                  <a:cubicBezTo>
                    <a:pt x="219" y="73"/>
                    <a:pt x="224" y="92"/>
                    <a:pt x="224" y="111"/>
                  </a:cubicBezTo>
                </a:path>
              </a:pathLst>
            </a:custGeom>
            <a:solidFill>
              <a:srgbClr val="F8B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6"/>
            <p:cNvSpPr/>
            <p:nvPr/>
          </p:nvSpPr>
          <p:spPr>
            <a:xfrm>
              <a:off x="4745520" y="286560"/>
              <a:ext cx="81000" cy="80640"/>
            </a:xfrm>
            <a:custGeom>
              <a:rect b="b" l="l" r="r" t="t"/>
              <a:pathLst>
                <a:path extrusionOk="0" h="224" w="225">
                  <a:moveTo>
                    <a:pt x="224" y="111"/>
                  </a:moveTo>
                  <a:cubicBezTo>
                    <a:pt x="224" y="131"/>
                    <a:pt x="219" y="150"/>
                    <a:pt x="209" y="167"/>
                  </a:cubicBezTo>
                  <a:cubicBezTo>
                    <a:pt x="199" y="184"/>
                    <a:pt x="185" y="198"/>
                    <a:pt x="168" y="208"/>
                  </a:cubicBezTo>
                  <a:cubicBezTo>
                    <a:pt x="151" y="217"/>
                    <a:pt x="132" y="223"/>
                    <a:pt x="112" y="223"/>
                  </a:cubicBezTo>
                  <a:cubicBezTo>
                    <a:pt x="92" y="223"/>
                    <a:pt x="73" y="217"/>
                    <a:pt x="56" y="208"/>
                  </a:cubicBezTo>
                  <a:cubicBezTo>
                    <a:pt x="39" y="198"/>
                    <a:pt x="25" y="184"/>
                    <a:pt x="15" y="167"/>
                  </a:cubicBezTo>
                  <a:cubicBezTo>
                    <a:pt x="5" y="150"/>
                    <a:pt x="0" y="131"/>
                    <a:pt x="0" y="111"/>
                  </a:cubicBezTo>
                  <a:cubicBezTo>
                    <a:pt x="0" y="92"/>
                    <a:pt x="5" y="73"/>
                    <a:pt x="15" y="56"/>
                  </a:cubicBezTo>
                  <a:cubicBezTo>
                    <a:pt x="25" y="38"/>
                    <a:pt x="39" y="25"/>
                    <a:pt x="56" y="15"/>
                  </a:cubicBezTo>
                  <a:cubicBezTo>
                    <a:pt x="73" y="5"/>
                    <a:pt x="92" y="0"/>
                    <a:pt x="112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5"/>
                    <a:pt x="199" y="38"/>
                    <a:pt x="209" y="56"/>
                  </a:cubicBezTo>
                  <a:cubicBezTo>
                    <a:pt x="219" y="73"/>
                    <a:pt x="224" y="92"/>
                    <a:pt x="224" y="111"/>
                  </a:cubicBezTo>
                </a:path>
              </a:pathLst>
            </a:custGeom>
            <a:solidFill>
              <a:srgbClr val="7F59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4937040" y="286560"/>
              <a:ext cx="81000" cy="80640"/>
            </a:xfrm>
            <a:custGeom>
              <a:rect b="b" l="l" r="r" t="t"/>
              <a:pathLst>
                <a:path extrusionOk="0" h="224" w="225">
                  <a:moveTo>
                    <a:pt x="224" y="111"/>
                  </a:moveTo>
                  <a:cubicBezTo>
                    <a:pt x="224" y="131"/>
                    <a:pt x="218" y="150"/>
                    <a:pt x="209" y="167"/>
                  </a:cubicBezTo>
                  <a:cubicBezTo>
                    <a:pt x="199" y="184"/>
                    <a:pt x="185" y="198"/>
                    <a:pt x="168" y="208"/>
                  </a:cubicBezTo>
                  <a:cubicBezTo>
                    <a:pt x="151" y="217"/>
                    <a:pt x="131" y="223"/>
                    <a:pt x="112" y="223"/>
                  </a:cubicBezTo>
                  <a:cubicBezTo>
                    <a:pt x="92" y="223"/>
                    <a:pt x="73" y="217"/>
                    <a:pt x="56" y="208"/>
                  </a:cubicBezTo>
                  <a:cubicBezTo>
                    <a:pt x="39" y="198"/>
                    <a:pt x="25" y="184"/>
                    <a:pt x="15" y="167"/>
                  </a:cubicBezTo>
                  <a:cubicBezTo>
                    <a:pt x="5" y="150"/>
                    <a:pt x="0" y="131"/>
                    <a:pt x="0" y="111"/>
                  </a:cubicBezTo>
                  <a:cubicBezTo>
                    <a:pt x="0" y="92"/>
                    <a:pt x="5" y="73"/>
                    <a:pt x="15" y="56"/>
                  </a:cubicBezTo>
                  <a:cubicBezTo>
                    <a:pt x="24" y="38"/>
                    <a:pt x="39" y="25"/>
                    <a:pt x="56" y="15"/>
                  </a:cubicBezTo>
                  <a:cubicBezTo>
                    <a:pt x="73" y="5"/>
                    <a:pt x="92" y="0"/>
                    <a:pt x="112" y="0"/>
                  </a:cubicBezTo>
                  <a:cubicBezTo>
                    <a:pt x="131" y="0"/>
                    <a:pt x="151" y="5"/>
                    <a:pt x="168" y="15"/>
                  </a:cubicBezTo>
                  <a:cubicBezTo>
                    <a:pt x="185" y="25"/>
                    <a:pt x="199" y="38"/>
                    <a:pt x="209" y="56"/>
                  </a:cubicBezTo>
                  <a:cubicBezTo>
                    <a:pt x="218" y="73"/>
                    <a:pt x="224" y="92"/>
                    <a:pt x="224" y="111"/>
                  </a:cubicBezTo>
                </a:path>
              </a:pathLst>
            </a:custGeom>
            <a:solidFill>
              <a:srgbClr val="60C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36"/>
          <p:cNvGrpSpPr/>
          <p:nvPr/>
        </p:nvGrpSpPr>
        <p:grpSpPr>
          <a:xfrm>
            <a:off x="1888920" y="3324600"/>
            <a:ext cx="6373080" cy="128160"/>
            <a:chOff x="1888920" y="3324600"/>
            <a:chExt cx="6373080" cy="128160"/>
          </a:xfrm>
        </p:grpSpPr>
        <p:sp>
          <p:nvSpPr>
            <p:cNvPr id="223" name="Google Shape;223;p36"/>
            <p:cNvSpPr/>
            <p:nvPr/>
          </p:nvSpPr>
          <p:spPr>
            <a:xfrm>
              <a:off x="5166720" y="3324600"/>
              <a:ext cx="128160" cy="128160"/>
            </a:xfrm>
            <a:custGeom>
              <a:rect b="b" l="l" r="r" t="t"/>
              <a:pathLst>
                <a:path extrusionOk="0" h="356" w="356">
                  <a:moveTo>
                    <a:pt x="355" y="177"/>
                  </a:moveTo>
                  <a:cubicBezTo>
                    <a:pt x="355" y="146"/>
                    <a:pt x="346" y="116"/>
                    <a:pt x="331" y="89"/>
                  </a:cubicBezTo>
                  <a:cubicBezTo>
                    <a:pt x="315" y="62"/>
                    <a:pt x="293" y="39"/>
                    <a:pt x="266" y="24"/>
                  </a:cubicBezTo>
                  <a:cubicBezTo>
                    <a:pt x="239" y="8"/>
                    <a:pt x="209" y="0"/>
                    <a:pt x="178" y="0"/>
                  </a:cubicBezTo>
                  <a:cubicBezTo>
                    <a:pt x="146" y="0"/>
                    <a:pt x="116" y="8"/>
                    <a:pt x="89" y="24"/>
                  </a:cubicBezTo>
                  <a:cubicBezTo>
                    <a:pt x="62" y="39"/>
                    <a:pt x="40" y="62"/>
                    <a:pt x="24" y="89"/>
                  </a:cubicBezTo>
                  <a:cubicBezTo>
                    <a:pt x="8" y="116"/>
                    <a:pt x="0" y="146"/>
                    <a:pt x="0" y="177"/>
                  </a:cubicBezTo>
                  <a:cubicBezTo>
                    <a:pt x="0" y="209"/>
                    <a:pt x="9" y="239"/>
                    <a:pt x="24" y="266"/>
                  </a:cubicBezTo>
                  <a:cubicBezTo>
                    <a:pt x="40" y="293"/>
                    <a:pt x="62" y="315"/>
                    <a:pt x="89" y="331"/>
                  </a:cubicBezTo>
                  <a:cubicBezTo>
                    <a:pt x="116" y="346"/>
                    <a:pt x="146" y="355"/>
                    <a:pt x="178" y="355"/>
                  </a:cubicBezTo>
                  <a:cubicBezTo>
                    <a:pt x="209" y="355"/>
                    <a:pt x="239" y="346"/>
                    <a:pt x="266" y="331"/>
                  </a:cubicBezTo>
                  <a:cubicBezTo>
                    <a:pt x="293" y="315"/>
                    <a:pt x="316" y="293"/>
                    <a:pt x="331" y="266"/>
                  </a:cubicBezTo>
                  <a:cubicBezTo>
                    <a:pt x="347" y="239"/>
                    <a:pt x="355" y="209"/>
                    <a:pt x="355" y="177"/>
                  </a:cubicBezTo>
                </a:path>
              </a:pathLst>
            </a:custGeom>
            <a:solidFill>
              <a:srgbClr val="E54B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5469840" y="3324600"/>
              <a:ext cx="128160" cy="128160"/>
            </a:xfrm>
            <a:custGeom>
              <a:rect b="b" l="l" r="r" t="t"/>
              <a:pathLst>
                <a:path extrusionOk="0" h="356" w="356">
                  <a:moveTo>
                    <a:pt x="355" y="177"/>
                  </a:moveTo>
                  <a:cubicBezTo>
                    <a:pt x="355" y="146"/>
                    <a:pt x="346" y="116"/>
                    <a:pt x="331" y="89"/>
                  </a:cubicBezTo>
                  <a:cubicBezTo>
                    <a:pt x="315" y="62"/>
                    <a:pt x="293" y="39"/>
                    <a:pt x="266" y="24"/>
                  </a:cubicBezTo>
                  <a:cubicBezTo>
                    <a:pt x="239" y="8"/>
                    <a:pt x="209" y="0"/>
                    <a:pt x="178" y="0"/>
                  </a:cubicBezTo>
                  <a:cubicBezTo>
                    <a:pt x="147" y="0"/>
                    <a:pt x="116" y="8"/>
                    <a:pt x="89" y="24"/>
                  </a:cubicBezTo>
                  <a:cubicBezTo>
                    <a:pt x="62" y="39"/>
                    <a:pt x="40" y="62"/>
                    <a:pt x="24" y="89"/>
                  </a:cubicBezTo>
                  <a:cubicBezTo>
                    <a:pt x="8" y="116"/>
                    <a:pt x="0" y="146"/>
                    <a:pt x="0" y="177"/>
                  </a:cubicBezTo>
                  <a:cubicBezTo>
                    <a:pt x="0" y="209"/>
                    <a:pt x="9" y="239"/>
                    <a:pt x="24" y="266"/>
                  </a:cubicBezTo>
                  <a:cubicBezTo>
                    <a:pt x="40" y="293"/>
                    <a:pt x="62" y="315"/>
                    <a:pt x="89" y="331"/>
                  </a:cubicBezTo>
                  <a:cubicBezTo>
                    <a:pt x="116" y="346"/>
                    <a:pt x="147" y="355"/>
                    <a:pt x="178" y="355"/>
                  </a:cubicBezTo>
                  <a:cubicBezTo>
                    <a:pt x="209" y="355"/>
                    <a:pt x="239" y="346"/>
                    <a:pt x="266" y="331"/>
                  </a:cubicBezTo>
                  <a:cubicBezTo>
                    <a:pt x="293" y="315"/>
                    <a:pt x="316" y="293"/>
                    <a:pt x="331" y="266"/>
                  </a:cubicBezTo>
                  <a:cubicBezTo>
                    <a:pt x="347" y="239"/>
                    <a:pt x="355" y="209"/>
                    <a:pt x="355" y="177"/>
                  </a:cubicBezTo>
                </a:path>
              </a:pathLst>
            </a:custGeom>
            <a:solidFill>
              <a:srgbClr val="F8B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6"/>
            <p:cNvSpPr/>
            <p:nvPr/>
          </p:nvSpPr>
          <p:spPr>
            <a:xfrm>
              <a:off x="4552920" y="3324600"/>
              <a:ext cx="128160" cy="128160"/>
            </a:xfrm>
            <a:custGeom>
              <a:rect b="b" l="l" r="r" t="t"/>
              <a:pathLst>
                <a:path extrusionOk="0" h="356" w="356">
                  <a:moveTo>
                    <a:pt x="355" y="177"/>
                  </a:moveTo>
                  <a:cubicBezTo>
                    <a:pt x="355" y="146"/>
                    <a:pt x="346" y="116"/>
                    <a:pt x="331" y="89"/>
                  </a:cubicBezTo>
                  <a:cubicBezTo>
                    <a:pt x="315" y="62"/>
                    <a:pt x="293" y="39"/>
                    <a:pt x="266" y="24"/>
                  </a:cubicBezTo>
                  <a:cubicBezTo>
                    <a:pt x="239" y="8"/>
                    <a:pt x="208" y="0"/>
                    <a:pt x="177" y="0"/>
                  </a:cubicBezTo>
                  <a:cubicBezTo>
                    <a:pt x="146" y="0"/>
                    <a:pt x="116" y="8"/>
                    <a:pt x="89" y="24"/>
                  </a:cubicBezTo>
                  <a:cubicBezTo>
                    <a:pt x="62" y="39"/>
                    <a:pt x="40" y="62"/>
                    <a:pt x="24" y="89"/>
                  </a:cubicBezTo>
                  <a:cubicBezTo>
                    <a:pt x="8" y="116"/>
                    <a:pt x="0" y="146"/>
                    <a:pt x="0" y="177"/>
                  </a:cubicBezTo>
                  <a:cubicBezTo>
                    <a:pt x="0" y="209"/>
                    <a:pt x="8" y="239"/>
                    <a:pt x="24" y="266"/>
                  </a:cubicBezTo>
                  <a:cubicBezTo>
                    <a:pt x="39" y="293"/>
                    <a:pt x="62" y="315"/>
                    <a:pt x="89" y="331"/>
                  </a:cubicBezTo>
                  <a:cubicBezTo>
                    <a:pt x="116" y="346"/>
                    <a:pt x="146" y="355"/>
                    <a:pt x="177" y="355"/>
                  </a:cubicBezTo>
                  <a:cubicBezTo>
                    <a:pt x="208" y="355"/>
                    <a:pt x="239" y="346"/>
                    <a:pt x="266" y="331"/>
                  </a:cubicBezTo>
                  <a:cubicBezTo>
                    <a:pt x="293" y="315"/>
                    <a:pt x="315" y="293"/>
                    <a:pt x="331" y="266"/>
                  </a:cubicBezTo>
                  <a:cubicBezTo>
                    <a:pt x="346" y="239"/>
                    <a:pt x="355" y="209"/>
                    <a:pt x="355" y="177"/>
                  </a:cubicBezTo>
                </a:path>
              </a:pathLst>
            </a:custGeom>
            <a:solidFill>
              <a:srgbClr val="7F59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6"/>
            <p:cNvSpPr/>
            <p:nvPr/>
          </p:nvSpPr>
          <p:spPr>
            <a:xfrm>
              <a:off x="4856040" y="3324600"/>
              <a:ext cx="128160" cy="128160"/>
            </a:xfrm>
            <a:custGeom>
              <a:rect b="b" l="l" r="r" t="t"/>
              <a:pathLst>
                <a:path extrusionOk="0" h="356" w="356">
                  <a:moveTo>
                    <a:pt x="355" y="177"/>
                  </a:moveTo>
                  <a:cubicBezTo>
                    <a:pt x="355" y="146"/>
                    <a:pt x="346" y="116"/>
                    <a:pt x="331" y="89"/>
                  </a:cubicBezTo>
                  <a:cubicBezTo>
                    <a:pt x="315" y="62"/>
                    <a:pt x="293" y="39"/>
                    <a:pt x="266" y="24"/>
                  </a:cubicBezTo>
                  <a:cubicBezTo>
                    <a:pt x="239" y="8"/>
                    <a:pt x="208" y="0"/>
                    <a:pt x="177" y="0"/>
                  </a:cubicBezTo>
                  <a:cubicBezTo>
                    <a:pt x="145" y="0"/>
                    <a:pt x="116" y="8"/>
                    <a:pt x="89" y="24"/>
                  </a:cubicBezTo>
                  <a:cubicBezTo>
                    <a:pt x="62" y="39"/>
                    <a:pt x="40" y="62"/>
                    <a:pt x="24" y="89"/>
                  </a:cubicBezTo>
                  <a:cubicBezTo>
                    <a:pt x="8" y="116"/>
                    <a:pt x="0" y="146"/>
                    <a:pt x="0" y="177"/>
                  </a:cubicBezTo>
                  <a:cubicBezTo>
                    <a:pt x="0" y="209"/>
                    <a:pt x="8" y="239"/>
                    <a:pt x="24" y="266"/>
                  </a:cubicBezTo>
                  <a:cubicBezTo>
                    <a:pt x="39" y="293"/>
                    <a:pt x="62" y="315"/>
                    <a:pt x="89" y="331"/>
                  </a:cubicBezTo>
                  <a:cubicBezTo>
                    <a:pt x="116" y="346"/>
                    <a:pt x="146" y="355"/>
                    <a:pt x="177" y="355"/>
                  </a:cubicBezTo>
                  <a:cubicBezTo>
                    <a:pt x="209" y="355"/>
                    <a:pt x="239" y="346"/>
                    <a:pt x="266" y="331"/>
                  </a:cubicBezTo>
                  <a:cubicBezTo>
                    <a:pt x="293" y="315"/>
                    <a:pt x="315" y="293"/>
                    <a:pt x="331" y="266"/>
                  </a:cubicBezTo>
                  <a:cubicBezTo>
                    <a:pt x="346" y="239"/>
                    <a:pt x="355" y="209"/>
                    <a:pt x="355" y="177"/>
                  </a:cubicBezTo>
                </a:path>
              </a:pathLst>
            </a:custGeom>
            <a:solidFill>
              <a:srgbClr val="60C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5926680" y="3412080"/>
              <a:ext cx="2335320" cy="360"/>
            </a:xfrm>
            <a:custGeom>
              <a:rect b="b" l="l" r="r" t="t"/>
              <a:pathLst>
                <a:path extrusionOk="0" h="1" w="6487">
                  <a:moveTo>
                    <a:pt x="0" y="0"/>
                  </a:moveTo>
                  <a:cubicBezTo>
                    <a:pt x="2162" y="0"/>
                    <a:pt x="4324" y="0"/>
                    <a:pt x="6486" y="0"/>
                  </a:cubicBezTo>
                </a:path>
              </a:pathLst>
            </a:custGeom>
            <a:noFill/>
            <a:ln cap="flat" cmpd="sng" w="26275">
              <a:solidFill>
                <a:srgbClr val="F8B6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1888920" y="3412080"/>
              <a:ext cx="2335320" cy="360"/>
            </a:xfrm>
            <a:custGeom>
              <a:rect b="b" l="l" r="r" t="t"/>
              <a:pathLst>
                <a:path extrusionOk="0" h="1" w="6487">
                  <a:moveTo>
                    <a:pt x="0" y="0"/>
                  </a:moveTo>
                  <a:cubicBezTo>
                    <a:pt x="2162" y="0"/>
                    <a:pt x="4324" y="0"/>
                    <a:pt x="6486" y="0"/>
                  </a:cubicBezTo>
                </a:path>
              </a:pathLst>
            </a:custGeom>
            <a:noFill/>
            <a:ln cap="flat" cmpd="sng" w="26275">
              <a:solidFill>
                <a:srgbClr val="7F59A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504000" y="226077"/>
            <a:ext cx="9071700" cy="53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Four Line of Business</a:t>
            </a:r>
            <a:endParaRPr sz="44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63" y="949166"/>
            <a:ext cx="9575699" cy="4326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504000" y="226080"/>
            <a:ext cx="9071700" cy="438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Shop 3: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Self-service baking studio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675" y="1929225"/>
            <a:ext cx="76104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504463" y="251305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Self-service baking studio</a:t>
            </a:r>
            <a:endParaRPr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350"/>
            <a:ext cx="4253625" cy="51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625" y="161300"/>
            <a:ext cx="4253625" cy="516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 rotWithShape="1">
          <a:blip r:embed="rId5">
            <a:alphaModFix/>
          </a:blip>
          <a:srcRect b="0" l="10586" r="0" t="18844"/>
          <a:stretch/>
        </p:blipFill>
        <p:spPr>
          <a:xfrm>
            <a:off x="8440025" y="2385800"/>
            <a:ext cx="1640600" cy="71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504000" y="1326600"/>
            <a:ext cx="44268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01"/>
            <a:ext cx="4943224" cy="40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4943225" y="2458700"/>
            <a:ext cx="5137500" cy="28422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Image gallery: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Functions showImage, show Next Image, and show Previous Image handle image transitions and dot updates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Booking button: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CSS - Fixed Position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scroll up and down the page, the button will stay in the bottom-right corner of the viewport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10586" r="0" t="18844"/>
          <a:stretch/>
        </p:blipFill>
        <p:spPr>
          <a:xfrm>
            <a:off x="3086766" y="4698475"/>
            <a:ext cx="1856458" cy="8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10895850" y="3998800"/>
            <a:ext cx="16800" cy="252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" y="496700"/>
            <a:ext cx="4645649" cy="51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038" y="128813"/>
            <a:ext cx="259080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5">
            <a:alphaModFix/>
          </a:blip>
          <a:srcRect b="0" l="2764" r="1915" t="0"/>
          <a:stretch/>
        </p:blipFill>
        <p:spPr>
          <a:xfrm>
            <a:off x="92400" y="128825"/>
            <a:ext cx="4645651" cy="3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idx="4294967295" type="body"/>
          </p:nvPr>
        </p:nvSpPr>
        <p:spPr>
          <a:xfrm>
            <a:off x="6502225" y="2382175"/>
            <a:ext cx="3578400" cy="32883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Breadcrumb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Error Message: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 message displayed if there are errors.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Validate Form Function: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Check if all required fields are filled.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Enables or disables the next button based on the validation.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00" y="3984725"/>
            <a:ext cx="4478401" cy="11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idx="4294967295" type="body"/>
          </p:nvPr>
        </p:nvSpPr>
        <p:spPr>
          <a:xfrm>
            <a:off x="6502225" y="2382175"/>
            <a:ext cx="3578400" cy="32883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Breadcrumb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Hidden fields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 form to select the product, including hidden fields t</a:t>
            </a:r>
            <a:r>
              <a:rPr lang="en-US">
                <a:solidFill>
                  <a:schemeClr val="dk1"/>
                </a:solidFill>
              </a:rPr>
              <a:t>o pass additional information (studio name, district, address, date, time slot, and number of guests)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Sidebar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P</a:t>
            </a:r>
            <a:r>
              <a:rPr b="1" lang="en-US">
                <a:solidFill>
                  <a:schemeClr val="dk1"/>
                </a:solidFill>
              </a:rPr>
              <a:t>opup functionality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75" y="117625"/>
            <a:ext cx="6189701" cy="377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